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56" r:id="rId5"/>
    <p:sldId id="280" r:id="rId6"/>
    <p:sldId id="257" r:id="rId7"/>
    <p:sldId id="260" r:id="rId8"/>
    <p:sldId id="258" r:id="rId9"/>
    <p:sldId id="261" r:id="rId10"/>
    <p:sldId id="274" r:id="rId11"/>
    <p:sldId id="262" r:id="rId12"/>
    <p:sldId id="263" r:id="rId13"/>
    <p:sldId id="264" r:id="rId14"/>
    <p:sldId id="278" r:id="rId15"/>
    <p:sldId id="276" r:id="rId16"/>
    <p:sldId id="277" r:id="rId17"/>
    <p:sldId id="275" r:id="rId18"/>
    <p:sldId id="265" r:id="rId19"/>
    <p:sldId id="272" r:id="rId20"/>
    <p:sldId id="266" r:id="rId21"/>
    <p:sldId id="267" r:id="rId22"/>
    <p:sldId id="271" r:id="rId23"/>
    <p:sldId id="268" r:id="rId24"/>
    <p:sldId id="270" r:id="rId25"/>
    <p:sldId id="269" r:id="rId26"/>
    <p:sldId id="273"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0"/>
    <a:srgbClr val="0C4360"/>
    <a:srgbClr val="1B6872"/>
    <a:srgbClr val="63B7C6"/>
    <a:srgbClr val="002136"/>
    <a:srgbClr val="0C75AC"/>
    <a:srgbClr val="002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70" autoAdjust="0"/>
  </p:normalViewPr>
  <p:slideViewPr>
    <p:cSldViewPr snapToGrid="0">
      <p:cViewPr varScale="1">
        <p:scale>
          <a:sx n="81" d="100"/>
          <a:sy n="81" d="100"/>
        </p:scale>
        <p:origin x="754"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3/10/2022</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3/10/2022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4722810" y="288633"/>
            <a:ext cx="7077456" cy="1243584"/>
          </a:xfrm>
        </p:spPr>
        <p:txBody>
          <a:bodyPr/>
          <a:lstStyle/>
          <a:p>
            <a:pPr algn="r"/>
            <a:r>
              <a:rPr lang="fa-IR" sz="4800" dirty="0">
                <a:solidFill>
                  <a:schemeClr val="accent5">
                    <a:lumMod val="40000"/>
                    <a:lumOff val="60000"/>
                  </a:schemeClr>
                </a:solidFill>
                <a:cs typeface="B Yekan" panose="00000400000000000000" pitchFamily="2" charset="-78"/>
              </a:rPr>
              <a:t>افسردگی فصلی</a:t>
            </a:r>
            <a:endParaRPr lang="en-US" sz="4800" dirty="0">
              <a:solidFill>
                <a:schemeClr val="accent5">
                  <a:lumMod val="40000"/>
                  <a:lumOff val="60000"/>
                </a:schemeClr>
              </a:solidFill>
              <a:cs typeface="B Yekan" panose="00000400000000000000" pitchFamily="2" charset="-78"/>
            </a:endParaRP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4351749" y="2542164"/>
            <a:ext cx="7077456" cy="868680"/>
          </a:xfrm>
        </p:spPr>
        <p:txBody>
          <a:bodyPr>
            <a:noAutofit/>
          </a:bodyPr>
          <a:lstStyle/>
          <a:p>
            <a:pPr marL="0" indent="0" algn="r">
              <a:buNone/>
            </a:pPr>
            <a:r>
              <a:rPr lang="fa-IR" sz="2400" dirty="0">
                <a:cs typeface="B Yagut" panose="00000400000000000000" pitchFamily="2" charset="-78"/>
              </a:rPr>
              <a:t>تهیه کنندگان: سنا جالینوس، دینا معصومی</a:t>
            </a:r>
          </a:p>
          <a:p>
            <a:pPr marL="0" indent="0" algn="r">
              <a:buNone/>
            </a:pPr>
            <a:r>
              <a:rPr lang="fa-IR" sz="2400" dirty="0">
                <a:cs typeface="B Yagut" panose="00000400000000000000" pitchFamily="2" charset="-78"/>
              </a:rPr>
              <a:t>دبیر: خانم مینا براتی</a:t>
            </a:r>
          </a:p>
          <a:p>
            <a:pPr marL="0" indent="0" algn="r">
              <a:buNone/>
            </a:pPr>
            <a:r>
              <a:rPr lang="fa-IR" sz="2400" dirty="0">
                <a:cs typeface="B Yagut" panose="00000400000000000000" pitchFamily="2" charset="-78"/>
              </a:rPr>
              <a:t>درس : دانش مغز</a:t>
            </a:r>
            <a:endParaRPr lang="en-US" sz="2400" dirty="0">
              <a:cs typeface="B Yagut" panose="00000400000000000000" pitchFamily="2" charset="-78"/>
            </a:endParaRPr>
          </a:p>
        </p:txBody>
      </p:sp>
      <p:pic>
        <p:nvPicPr>
          <p:cNvPr id="5" name="Picture 4">
            <a:extLst>
              <a:ext uri="{FF2B5EF4-FFF2-40B4-BE49-F238E27FC236}">
                <a16:creationId xmlns:a16="http://schemas.microsoft.com/office/drawing/2014/main" id="{A86899FE-5E3A-481D-988E-D354434C0CD5}"/>
              </a:ext>
            </a:extLst>
          </p:cNvPr>
          <p:cNvPicPr>
            <a:picLocks noChangeAspect="1"/>
          </p:cNvPicPr>
          <p:nvPr/>
        </p:nvPicPr>
        <p:blipFill>
          <a:blip r:embed="rId2"/>
          <a:stretch>
            <a:fillRect/>
          </a:stretch>
        </p:blipFill>
        <p:spPr>
          <a:xfrm>
            <a:off x="10207347" y="4875797"/>
            <a:ext cx="1984653" cy="1982203"/>
          </a:xfrm>
          <a:prstGeom prst="rect">
            <a:avLst/>
          </a:prstGeom>
          <a:ln>
            <a:noFill/>
          </a:ln>
          <a:effectLst>
            <a:softEdge rad="112500"/>
          </a:effectLst>
        </p:spPr>
      </p:pic>
      <p:pic>
        <p:nvPicPr>
          <p:cNvPr id="7" name="Picture 6">
            <a:extLst>
              <a:ext uri="{FF2B5EF4-FFF2-40B4-BE49-F238E27FC236}">
                <a16:creationId xmlns:a16="http://schemas.microsoft.com/office/drawing/2014/main" id="{DBBF335B-2DA8-4460-A98C-35754F7AF76C}"/>
              </a:ext>
            </a:extLst>
          </p:cNvPr>
          <p:cNvPicPr>
            <a:picLocks noChangeAspect="1"/>
          </p:cNvPicPr>
          <p:nvPr/>
        </p:nvPicPr>
        <p:blipFill>
          <a:blip r:embed="rId3"/>
          <a:stretch>
            <a:fillRect/>
          </a:stretch>
        </p:blipFill>
        <p:spPr>
          <a:xfrm>
            <a:off x="8261538" y="4873347"/>
            <a:ext cx="1984653" cy="1984653"/>
          </a:xfrm>
          <a:prstGeom prst="rect">
            <a:avLst/>
          </a:prstGeom>
          <a:ln>
            <a:noFill/>
          </a:ln>
          <a:effectLst>
            <a:softEdge rad="112500"/>
          </a:effectLst>
        </p:spPr>
      </p:pic>
    </p:spTree>
    <p:extLst>
      <p:ext uri="{BB962C8B-B14F-4D97-AF65-F5344CB8AC3E}">
        <p14:creationId xmlns:p14="http://schemas.microsoft.com/office/powerpoint/2010/main" val="39469345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1653" y="106019"/>
            <a:ext cx="9236764" cy="2751416"/>
          </a:xfrm>
        </p:spPr>
        <p:txBody>
          <a:bodyPr/>
          <a:lstStyle/>
          <a:p>
            <a:pPr algn="r"/>
            <a:r>
              <a:rPr lang="fa-IR" sz="4800" b="0" dirty="0">
                <a:solidFill>
                  <a:schemeClr val="accent1">
                    <a:lumMod val="60000"/>
                    <a:lumOff val="40000"/>
                  </a:schemeClr>
                </a:solidFill>
                <a:cs typeface="B Yekan" panose="00000400000000000000" pitchFamily="2" charset="-78"/>
              </a:rPr>
              <a:t>علائم افسردگی فصلی در تابستان:</a:t>
            </a:r>
            <a:br>
              <a:rPr lang="fa-IR" sz="4800" b="0" dirty="0">
                <a:cs typeface="B Yekan" panose="00000400000000000000" pitchFamily="2" charset="-78"/>
              </a:rPr>
            </a:br>
            <a:br>
              <a:rPr lang="en-US" sz="4800" b="0" dirty="0">
                <a:cs typeface="B Yekan" panose="00000400000000000000" pitchFamily="2" charset="-78"/>
              </a:rPr>
            </a:br>
            <a:endParaRPr lang="en-US" sz="4800" b="0" dirty="0">
              <a:cs typeface="B Yekan" panose="00000400000000000000" pitchFamily="2" charset="-78"/>
            </a:endParaRPr>
          </a:p>
        </p:txBody>
      </p:sp>
      <p:sp>
        <p:nvSpPr>
          <p:cNvPr id="3" name="Subtitle 2"/>
          <p:cNvSpPr>
            <a:spLocks noGrp="1"/>
          </p:cNvSpPr>
          <p:nvPr>
            <p:ph type="subTitle" idx="1"/>
          </p:nvPr>
        </p:nvSpPr>
        <p:spPr>
          <a:xfrm>
            <a:off x="2244654" y="1969477"/>
            <a:ext cx="8542616" cy="4179533"/>
          </a:xfrm>
        </p:spPr>
        <p:txBody>
          <a:bodyPr>
            <a:noAutofit/>
          </a:bodyPr>
          <a:lstStyle/>
          <a:p>
            <a:pPr algn="r" rtl="1">
              <a:lnSpc>
                <a:spcPct val="150000"/>
              </a:lnSpc>
            </a:pPr>
            <a:r>
              <a:rPr lang="fa-IR" sz="2400" dirty="0">
                <a:cs typeface="B Yagut" panose="00000400000000000000" pitchFamily="2" charset="-78"/>
              </a:rPr>
              <a:t>- مشکل در خوابیدن</a:t>
            </a:r>
            <a:endParaRPr lang="en-US" sz="2400" dirty="0">
              <a:cs typeface="B Yagut" panose="00000400000000000000" pitchFamily="2" charset="-78"/>
            </a:endParaRPr>
          </a:p>
          <a:p>
            <a:pPr algn="r" rtl="1">
              <a:lnSpc>
                <a:spcPct val="150000"/>
              </a:lnSpc>
            </a:pPr>
            <a:r>
              <a:rPr lang="fa-IR" sz="2400" dirty="0">
                <a:cs typeface="B Yagut" panose="00000400000000000000" pitchFamily="2" charset="-78"/>
              </a:rPr>
              <a:t>- بی اشتهایی</a:t>
            </a:r>
            <a:endParaRPr lang="en-US" sz="2400" dirty="0">
              <a:cs typeface="B Yagut" panose="00000400000000000000" pitchFamily="2" charset="-78"/>
            </a:endParaRPr>
          </a:p>
          <a:p>
            <a:pPr algn="r" rtl="1">
              <a:lnSpc>
                <a:spcPct val="150000"/>
              </a:lnSpc>
            </a:pPr>
            <a:r>
              <a:rPr lang="fa-IR" sz="2400" dirty="0">
                <a:cs typeface="B Yagut" panose="00000400000000000000" pitchFamily="2" charset="-78"/>
              </a:rPr>
              <a:t>- کاهش وزن</a:t>
            </a:r>
            <a:endParaRPr lang="en-US" sz="2400" dirty="0">
              <a:cs typeface="B Yagut" panose="00000400000000000000" pitchFamily="2" charset="-78"/>
            </a:endParaRPr>
          </a:p>
          <a:p>
            <a:pPr algn="r" rtl="1">
              <a:lnSpc>
                <a:spcPct val="150000"/>
              </a:lnSpc>
            </a:pPr>
            <a:r>
              <a:rPr lang="fa-IR" sz="2400" dirty="0">
                <a:cs typeface="B Yagut" panose="00000400000000000000" pitchFamily="2" charset="-78"/>
              </a:rPr>
              <a:t>- افزایش بی قراری</a:t>
            </a:r>
          </a:p>
          <a:p>
            <a:pPr algn="r" rtl="1">
              <a:lnSpc>
                <a:spcPct val="150000"/>
              </a:lnSpc>
            </a:pPr>
            <a:r>
              <a:rPr lang="fa-IR" sz="2400" dirty="0">
                <a:cs typeface="B Yagut" panose="00000400000000000000" pitchFamily="2" charset="-78"/>
              </a:rPr>
              <a:t>-  سراسیمگی یا بی قراری روانی</a:t>
            </a:r>
          </a:p>
          <a:p>
            <a:pPr rtl="1"/>
            <a:r>
              <a:rPr lang="fa-IR" dirty="0"/>
              <a:t> </a:t>
            </a:r>
            <a:endParaRPr lang="en-US" dirty="0"/>
          </a:p>
          <a:p>
            <a:pPr algn="ctr" rtl="1"/>
            <a:r>
              <a:rPr lang="fa-IR" sz="2000" dirty="0">
                <a:solidFill>
                  <a:schemeClr val="accent1">
                    <a:lumMod val="60000"/>
                    <a:lumOff val="40000"/>
                  </a:schemeClr>
                </a:solidFill>
                <a:cs typeface="B Yekan" panose="00000400000000000000" pitchFamily="2" charset="-78"/>
              </a:rPr>
              <a:t>*در موارد شدید، افراد به خودکشی فکر می‌کنند*</a:t>
            </a:r>
            <a:endParaRPr lang="en-US" sz="2000" dirty="0">
              <a:solidFill>
                <a:schemeClr val="accent1">
                  <a:lumMod val="60000"/>
                  <a:lumOff val="40000"/>
                </a:schemeClr>
              </a:solidFill>
              <a:cs typeface="B Yekan" panose="00000400000000000000" pitchFamily="2" charset="-78"/>
            </a:endParaRPr>
          </a:p>
          <a:p>
            <a:pPr algn="r" rtl="1">
              <a:lnSpc>
                <a:spcPct val="150000"/>
              </a:lnSpc>
            </a:pPr>
            <a:endParaRPr lang="en-US" sz="2400" dirty="0">
              <a:cs typeface="B Yagut" panose="00000400000000000000" pitchFamily="2" charset="-78"/>
            </a:endParaRPr>
          </a:p>
          <a:p>
            <a:pPr algn="r" rtl="1">
              <a:lnSpc>
                <a:spcPct val="150000"/>
              </a:lnSpc>
            </a:pPr>
            <a:endParaRPr lang="en-US" sz="2400" dirty="0">
              <a:cs typeface="B Yagut" panose="00000400000000000000" pitchFamily="2" charset="-78"/>
            </a:endParaRPr>
          </a:p>
          <a:p>
            <a:pPr algn="r" rtl="1">
              <a:lnSpc>
                <a:spcPct val="150000"/>
              </a:lnSpc>
            </a:pPr>
            <a:endParaRPr lang="en-US" sz="2400" dirty="0">
              <a:cs typeface="B Yagut" panose="00000400000000000000" pitchFamily="2" charset="-78"/>
            </a:endParaRPr>
          </a:p>
        </p:txBody>
      </p:sp>
    </p:spTree>
    <p:extLst>
      <p:ext uri="{BB962C8B-B14F-4D97-AF65-F5344CB8AC3E}">
        <p14:creationId xmlns:p14="http://schemas.microsoft.com/office/powerpoint/2010/main" val="453491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11</a:t>
            </a:fld>
            <a:endParaRPr lang="en-US" noProof="0" dirty="0"/>
          </a:p>
        </p:txBody>
      </p:sp>
      <p:pic>
        <p:nvPicPr>
          <p:cNvPr id="11266" name="Picture 2" descr="اختلالات خواب | انواع مشکلات خواب ، علل و درمان آن‌ ه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68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12</a:t>
            </a:fld>
            <a:endParaRPr lang="en-US" noProof="0" dirty="0"/>
          </a:p>
        </p:txBody>
      </p:sp>
      <p:pic>
        <p:nvPicPr>
          <p:cNvPr id="10242" name="Picture 2" descr="اضطراب و احساس بی قراری و ناخوش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736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13</a:t>
            </a:fld>
            <a:endParaRPr lang="en-US" noProof="0" dirty="0"/>
          </a:p>
        </p:txBody>
      </p:sp>
      <p:pic>
        <p:nvPicPr>
          <p:cNvPr id="9218" name="Picture 2" descr="بی اشتهایی ناشی از افسردگی | دلایل و درمان بی اشتهایی و افسردگ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59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14</a:t>
            </a:fld>
            <a:endParaRPr lang="en-US" noProof="0" dirty="0"/>
          </a:p>
        </p:txBody>
      </p:sp>
      <p:pic>
        <p:nvPicPr>
          <p:cNvPr id="8194" name="Picture 2" descr="خستگی چیست؟ علائم، تشخیص و درمان خستگ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12"/>
            <a:ext cx="12192000" cy="687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478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10460" y="623199"/>
            <a:ext cx="7077456" cy="1243584"/>
          </a:xfrm>
        </p:spPr>
        <p:txBody>
          <a:bodyPr/>
          <a:lstStyle/>
          <a:p>
            <a:pPr algn="r"/>
            <a:r>
              <a:rPr lang="fa-IR" sz="4800" b="0" dirty="0">
                <a:solidFill>
                  <a:schemeClr val="accent1">
                    <a:lumMod val="60000"/>
                    <a:lumOff val="40000"/>
                  </a:schemeClr>
                </a:solidFill>
                <a:cs typeface="B Yekan" panose="00000400000000000000" pitchFamily="2" charset="-78"/>
              </a:rPr>
              <a:t>درمان:</a:t>
            </a:r>
            <a:br>
              <a:rPr lang="en-US" sz="4800" b="0" dirty="0">
                <a:solidFill>
                  <a:schemeClr val="accent1">
                    <a:lumMod val="60000"/>
                    <a:lumOff val="40000"/>
                  </a:schemeClr>
                </a:solidFill>
                <a:cs typeface="B Yekan" panose="00000400000000000000" pitchFamily="2" charset="-78"/>
              </a:rPr>
            </a:br>
            <a:endParaRPr lang="en-US" sz="4800" b="0" dirty="0">
              <a:solidFill>
                <a:schemeClr val="accent1">
                  <a:lumMod val="60000"/>
                  <a:lumOff val="40000"/>
                </a:schemeClr>
              </a:solidFill>
              <a:cs typeface="B Yekan" panose="00000400000000000000" pitchFamily="2" charset="-78"/>
            </a:endParaRPr>
          </a:p>
        </p:txBody>
      </p:sp>
      <p:sp>
        <p:nvSpPr>
          <p:cNvPr id="3" name="Subtitle 2"/>
          <p:cNvSpPr>
            <a:spLocks noGrp="1"/>
          </p:cNvSpPr>
          <p:nvPr>
            <p:ph type="subTitle" idx="1"/>
          </p:nvPr>
        </p:nvSpPr>
        <p:spPr>
          <a:xfrm>
            <a:off x="2437931" y="1627632"/>
            <a:ext cx="8745884" cy="3352331"/>
          </a:xfrm>
        </p:spPr>
        <p:txBody>
          <a:bodyPr>
            <a:normAutofit/>
          </a:bodyPr>
          <a:lstStyle/>
          <a:p>
            <a:pPr algn="just" rtl="1">
              <a:lnSpc>
                <a:spcPct val="150000"/>
              </a:lnSpc>
            </a:pPr>
            <a:r>
              <a:rPr lang="fa-IR" sz="2400" dirty="0">
                <a:cs typeface="B Yagut" panose="00000400000000000000" pitchFamily="2" charset="-78"/>
              </a:rPr>
              <a:t>استفاده از جعبه نور:</a:t>
            </a:r>
            <a:endParaRPr lang="en-US" sz="2400" dirty="0">
              <a:cs typeface="B Yagut" panose="00000400000000000000" pitchFamily="2" charset="-78"/>
            </a:endParaRPr>
          </a:p>
          <a:p>
            <a:pPr algn="just" rtl="1">
              <a:lnSpc>
                <a:spcPct val="150000"/>
              </a:lnSpc>
            </a:pPr>
            <a:r>
              <a:rPr lang="fa-IR" sz="2400" dirty="0">
                <a:cs typeface="B Yagut" panose="00000400000000000000" pitchFamily="2" charset="-78"/>
              </a:rPr>
              <a:t>جعبه‌های نور درمانی مانند خورشید عمل کرده و نور لازم را برای شما تامین می‌کنند. معمولا نور این ابزار، از نور لامپ های معمولی روشن تر بوده و طول موج‌های مختلفی دارد</a:t>
            </a:r>
            <a:r>
              <a:rPr lang="en-US" sz="2400" dirty="0">
                <a:cs typeface="B Yagut" panose="00000400000000000000" pitchFamily="2" charset="-78"/>
              </a:rPr>
              <a:t>.</a:t>
            </a:r>
          </a:p>
          <a:p>
            <a:pPr algn="just">
              <a:lnSpc>
                <a:spcPct val="150000"/>
              </a:lnSpc>
            </a:pPr>
            <a:endParaRPr lang="en-US" sz="2400" dirty="0">
              <a:cs typeface="B Yagut" panose="00000400000000000000" pitchFamily="2" charset="-78"/>
            </a:endParaRPr>
          </a:p>
        </p:txBody>
      </p:sp>
    </p:spTree>
    <p:extLst>
      <p:ext uri="{BB962C8B-B14F-4D97-AF65-F5344CB8AC3E}">
        <p14:creationId xmlns:p14="http://schemas.microsoft.com/office/powerpoint/2010/main" val="235005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16</a:t>
            </a:fld>
            <a:endParaRPr lang="en-US" noProof="0" dirty="0"/>
          </a:p>
        </p:txBody>
      </p:sp>
      <p:pic>
        <p:nvPicPr>
          <p:cNvPr id="5122" name="Picture 2" descr="عکاسی از محصول با خیمه نور یا لایت باکس | نورنگا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87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7951" y="717452"/>
            <a:ext cx="8975187" cy="3967089"/>
          </a:xfrm>
        </p:spPr>
        <p:txBody>
          <a:bodyPr/>
          <a:lstStyle/>
          <a:p>
            <a:pPr algn="just" rtl="1">
              <a:lnSpc>
                <a:spcPct val="150000"/>
              </a:lnSpc>
            </a:pPr>
            <a:r>
              <a:rPr lang="fa-IR" sz="2400" b="0" dirty="0">
                <a:solidFill>
                  <a:schemeClr val="bg1"/>
                </a:solidFill>
                <a:cs typeface="B Yagut" panose="00000400000000000000" pitchFamily="2" charset="-78"/>
              </a:rPr>
              <a:t>افراد مبتلا به اختلال عاطفی فصلی می‌توانند در روز حدود ۳۰ دقیقه در مقابل آن بنشینند، تا ریتم طبیعی (شبانه روزی) بدن شان برقرار شده و ملاتونین، به موقع و به اندازه ترشح شود. این ترشح ریتم طبیعی بدن را کنترل می کند.</a:t>
            </a:r>
            <a:br>
              <a:rPr lang="fa-IR" sz="2400" b="0" dirty="0">
                <a:solidFill>
                  <a:schemeClr val="bg1"/>
                </a:solidFill>
                <a:cs typeface="B Yagut" panose="00000400000000000000" pitchFamily="2" charset="-78"/>
              </a:rPr>
            </a:br>
            <a:br>
              <a:rPr lang="en-US" sz="2400" b="0" dirty="0">
                <a:solidFill>
                  <a:schemeClr val="bg1"/>
                </a:solidFill>
                <a:cs typeface="B Yagut" panose="00000400000000000000" pitchFamily="2" charset="-78"/>
              </a:rPr>
            </a:br>
            <a:endParaRPr lang="en-US" sz="2400" b="0" dirty="0">
              <a:solidFill>
                <a:schemeClr val="bg1"/>
              </a:solidFill>
              <a:cs typeface="B Yagut" panose="00000400000000000000" pitchFamily="2" charset="-78"/>
            </a:endParaRPr>
          </a:p>
        </p:txBody>
      </p:sp>
    </p:spTree>
    <p:extLst>
      <p:ext uri="{BB962C8B-B14F-4D97-AF65-F5344CB8AC3E}">
        <p14:creationId xmlns:p14="http://schemas.microsoft.com/office/powerpoint/2010/main" val="1776021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5224" y="1631851"/>
            <a:ext cx="8942831" cy="3953023"/>
          </a:xfrm>
        </p:spPr>
        <p:txBody>
          <a:bodyPr/>
          <a:lstStyle/>
          <a:p>
            <a:pPr algn="just" rtl="1">
              <a:lnSpc>
                <a:spcPct val="150000"/>
              </a:lnSpc>
            </a:pPr>
            <a:br>
              <a:rPr lang="en-US" sz="2400" b="0" dirty="0">
                <a:solidFill>
                  <a:schemeClr val="bg1"/>
                </a:solidFill>
                <a:cs typeface="B Yagut" panose="00000400000000000000" pitchFamily="2" charset="-78"/>
              </a:rPr>
            </a:br>
            <a:r>
              <a:rPr lang="fa-IR" sz="2400" b="0" dirty="0">
                <a:solidFill>
                  <a:schemeClr val="bg1"/>
                </a:solidFill>
                <a:cs typeface="B Yagut" panose="00000400000000000000" pitchFamily="2" charset="-78"/>
              </a:rPr>
              <a:t>این شبیه ساز می‌تواند به برخی از افراد دچار اختلال عاطفی فصلی کمک کند</a:t>
            </a:r>
            <a:r>
              <a:rPr lang="en-US" sz="2400" b="0" dirty="0">
                <a:solidFill>
                  <a:schemeClr val="bg1"/>
                </a:solidFill>
                <a:cs typeface="B Yagut" panose="00000400000000000000" pitchFamily="2" charset="-78"/>
              </a:rPr>
              <a:t>.</a:t>
            </a:r>
            <a:br>
              <a:rPr lang="en-US" sz="2400" b="0" dirty="0">
                <a:solidFill>
                  <a:schemeClr val="bg1"/>
                </a:solidFill>
                <a:cs typeface="B Yagut" panose="00000400000000000000" pitchFamily="2" charset="-78"/>
              </a:rPr>
            </a:br>
            <a:r>
              <a:rPr lang="fa-IR" sz="2400" b="0" dirty="0">
                <a:solidFill>
                  <a:schemeClr val="bg1"/>
                </a:solidFill>
                <a:cs typeface="B Yagut" panose="00000400000000000000" pitchFamily="2" charset="-78"/>
              </a:rPr>
              <a:t>این ابزار مانند یک ساعت زنگ‌دار، هنگام صبح شما را از خواب بیدار می‌کنند. البته به جای صدا در آن ها از نور استفاده شده تا شدت نور را مانند خورشید رفته رفته زیاد ‌کنند. بهترین نوع آن‌ها از تمام طیف‌های نوری استفاده می‌کند تا نوری مانند نور خورشید ایجاد کند. محققان روسی دریافته‌اند این شبیه ساز به اندازه جعبه نور به افراد مبتلا به اختلالات فصل عاطفی کمک می‌کند.</a:t>
            </a:r>
            <a:br>
              <a:rPr lang="en-US" sz="2400" b="0" dirty="0">
                <a:solidFill>
                  <a:schemeClr val="bg1"/>
                </a:solidFill>
                <a:cs typeface="B Yagut" panose="00000400000000000000" pitchFamily="2" charset="-78"/>
              </a:rPr>
            </a:br>
            <a:endParaRPr lang="en-US" sz="2400" b="0" dirty="0">
              <a:solidFill>
                <a:schemeClr val="bg1"/>
              </a:solidFill>
              <a:cs typeface="B Yagut" panose="00000400000000000000" pitchFamily="2" charset="-78"/>
            </a:endParaRPr>
          </a:p>
        </p:txBody>
      </p:sp>
      <p:sp>
        <p:nvSpPr>
          <p:cNvPr id="4" name="TextBox 3"/>
          <p:cNvSpPr txBox="1"/>
          <p:nvPr/>
        </p:nvSpPr>
        <p:spPr>
          <a:xfrm>
            <a:off x="5331655" y="1294227"/>
            <a:ext cx="5486400" cy="461665"/>
          </a:xfrm>
          <a:prstGeom prst="rect">
            <a:avLst/>
          </a:prstGeom>
          <a:noFill/>
        </p:spPr>
        <p:txBody>
          <a:bodyPr wrap="square" rtlCol="0">
            <a:spAutoFit/>
          </a:bodyPr>
          <a:lstStyle/>
          <a:p>
            <a:pPr algn="r" rtl="1"/>
            <a:r>
              <a:rPr lang="fa-IR" sz="2400" dirty="0">
                <a:solidFill>
                  <a:schemeClr val="bg1"/>
                </a:solidFill>
                <a:cs typeface="B Yagut" panose="00000400000000000000" pitchFamily="2" charset="-78"/>
              </a:rPr>
              <a:t> شبیه ساز طلوع خورشید:</a:t>
            </a:r>
            <a:endParaRPr lang="en-US" sz="2400" dirty="0">
              <a:solidFill>
                <a:schemeClr val="bg1"/>
              </a:solidFill>
              <a:cs typeface="B Yagut" panose="00000400000000000000" pitchFamily="2" charset="-78"/>
            </a:endParaRPr>
          </a:p>
        </p:txBody>
      </p:sp>
    </p:spTree>
    <p:extLst>
      <p:ext uri="{BB962C8B-B14F-4D97-AF65-F5344CB8AC3E}">
        <p14:creationId xmlns:p14="http://schemas.microsoft.com/office/powerpoint/2010/main" val="3618332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19</a:t>
            </a:fld>
            <a:endParaRPr lang="en-US" noProof="0" dirty="0"/>
          </a:p>
        </p:txBody>
      </p:sp>
      <p:pic>
        <p:nvPicPr>
          <p:cNvPr id="4098" name="Picture 2" descr="De beste Wake Up Light 2020 - Uitgebreide uitleg - Slimhuis.te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63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747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263D6C4-4840-40CC-AC84-17E24B3B7BDE}" type="slidenum">
              <a:rPr lang="en-US" noProof="0" smtClean="0"/>
              <a:pPr/>
              <a:t>2</a:t>
            </a:fld>
            <a:endParaRPr lang="en-US" noProof="0" dirty="0"/>
          </a:p>
        </p:txBody>
      </p:sp>
      <p:pic>
        <p:nvPicPr>
          <p:cNvPr id="6" name="c777e3b83fcf91dc0722a653d42b053013575302-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3212" y="599486"/>
            <a:ext cx="10168988" cy="571559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681189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5575" y="2152357"/>
            <a:ext cx="8285871" cy="3376247"/>
          </a:xfrm>
        </p:spPr>
        <p:txBody>
          <a:bodyPr/>
          <a:lstStyle/>
          <a:p>
            <a:pPr algn="justLow" rtl="1">
              <a:lnSpc>
                <a:spcPct val="150000"/>
              </a:lnSpc>
            </a:pPr>
            <a:r>
              <a:rPr lang="fa-IR" sz="2400" b="0" dirty="0">
                <a:solidFill>
                  <a:schemeClr val="bg1"/>
                </a:solidFill>
                <a:cs typeface="B Yagut" panose="00000400000000000000" pitchFamily="2" charset="-78"/>
              </a:rPr>
              <a:t>آروماتراپی (رایحه درمانی):</a:t>
            </a:r>
            <a:br>
              <a:rPr lang="en-US" sz="2400" b="0" dirty="0">
                <a:solidFill>
                  <a:schemeClr val="bg1"/>
                </a:solidFill>
                <a:cs typeface="B Yagut" panose="00000400000000000000" pitchFamily="2" charset="-78"/>
              </a:rPr>
            </a:br>
            <a:r>
              <a:rPr lang="fa-IR" sz="2400" b="0" dirty="0">
                <a:solidFill>
                  <a:schemeClr val="bg1"/>
                </a:solidFill>
                <a:cs typeface="B Yagut" panose="00000400000000000000" pitchFamily="2" charset="-78"/>
              </a:rPr>
              <a:t>آروماتراپی نیز ممکن است به افرادی که دچار اختلال عاطفی فصلی هستند کمک کند. اسانس ها می‌توانند بر نقطه ای از مغز که کنترل کننده خلق و خو و ساعت بدن است و بر خواب و اشتها تاثیرگذار است، اثر بگذارند</a:t>
            </a:r>
            <a:br>
              <a:rPr lang="en-US" sz="2400" b="0" dirty="0">
                <a:solidFill>
                  <a:schemeClr val="bg1"/>
                </a:solidFill>
                <a:cs typeface="B Yagut" panose="00000400000000000000" pitchFamily="2" charset="-78"/>
              </a:rPr>
            </a:br>
            <a:r>
              <a:rPr lang="fa-IR" sz="2400" b="0" dirty="0">
                <a:solidFill>
                  <a:schemeClr val="bg1"/>
                </a:solidFill>
                <a:cs typeface="B Yagut" panose="00000400000000000000" pitchFamily="2" charset="-78"/>
              </a:rPr>
              <a:t>در حمام شبانه چند قطره از اسانس را استفاده کنید. طبق مقاله ای که در سال ۲۰۱۵ در مجله داروهای طبیعی منتشر شد، اسانس درخت صنوبر به اختلالات افسردگی کمک می‌کند.</a:t>
            </a:r>
            <a:br>
              <a:rPr lang="en-US" sz="2400" b="0" dirty="0">
                <a:solidFill>
                  <a:schemeClr val="bg1"/>
                </a:solidFill>
                <a:cs typeface="B Yagut" panose="00000400000000000000" pitchFamily="2" charset="-78"/>
              </a:rPr>
            </a:br>
            <a:endParaRPr lang="en-US" sz="2400" b="0" dirty="0">
              <a:solidFill>
                <a:schemeClr val="bg1"/>
              </a:solidFill>
              <a:cs typeface="B Yagut" panose="00000400000000000000" pitchFamily="2" charset="-78"/>
            </a:endParaRPr>
          </a:p>
        </p:txBody>
      </p:sp>
    </p:spTree>
    <p:extLst>
      <p:ext uri="{BB962C8B-B14F-4D97-AF65-F5344CB8AC3E}">
        <p14:creationId xmlns:p14="http://schemas.microsoft.com/office/powerpoint/2010/main" val="3042942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21</a:t>
            </a:fld>
            <a:endParaRPr lang="en-US" noProof="0" dirty="0"/>
          </a:p>
        </p:txBody>
      </p:sp>
      <p:pic>
        <p:nvPicPr>
          <p:cNvPr id="3076" name="Picture 4" descr="رایحه درمانی( آروما تراپی) برای خوابی بهتر و آرام تر – تست خواب | تست خواب  در منز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003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0981" y="1918955"/>
            <a:ext cx="8633345" cy="3131346"/>
          </a:xfrm>
        </p:spPr>
        <p:txBody>
          <a:bodyPr/>
          <a:lstStyle/>
          <a:p>
            <a:pPr algn="justLow" rtl="1">
              <a:lnSpc>
                <a:spcPct val="150000"/>
              </a:lnSpc>
            </a:pPr>
            <a:r>
              <a:rPr lang="fa-IR" sz="2400" b="0" dirty="0">
                <a:solidFill>
                  <a:schemeClr val="bg1"/>
                </a:solidFill>
                <a:cs typeface="B Yagut" panose="00000400000000000000" pitchFamily="2" charset="-78"/>
              </a:rPr>
              <a:t>کاهش سطح ویتامین</a:t>
            </a:r>
            <a:r>
              <a:rPr lang="en-US" sz="2400" b="0" dirty="0">
                <a:solidFill>
                  <a:schemeClr val="bg1"/>
                </a:solidFill>
                <a:cs typeface="B Yagut" panose="00000400000000000000" pitchFamily="2" charset="-78"/>
              </a:rPr>
              <a:t> D </a:t>
            </a:r>
            <a:r>
              <a:rPr lang="fa-IR" sz="2400" b="0" dirty="0">
                <a:solidFill>
                  <a:schemeClr val="bg1"/>
                </a:solidFill>
                <a:cs typeface="B Yagut" panose="00000400000000000000" pitchFamily="2" charset="-78"/>
              </a:rPr>
              <a:t>بدن، ارتباط مستقیمی با افسردگی فصلی دارد</a:t>
            </a:r>
            <a:r>
              <a:rPr lang="en-US" sz="2400" b="0" dirty="0">
                <a:solidFill>
                  <a:schemeClr val="bg1"/>
                </a:solidFill>
                <a:cs typeface="B Yagut" panose="00000400000000000000" pitchFamily="2" charset="-78"/>
              </a:rPr>
              <a:t>.</a:t>
            </a:r>
            <a:br>
              <a:rPr lang="en-US" sz="2400" b="0" dirty="0">
                <a:solidFill>
                  <a:schemeClr val="bg1"/>
                </a:solidFill>
                <a:cs typeface="B Yagut" panose="00000400000000000000" pitchFamily="2" charset="-78"/>
              </a:rPr>
            </a:br>
            <a:r>
              <a:rPr lang="fa-IR" sz="2400" b="0" dirty="0">
                <a:solidFill>
                  <a:schemeClr val="bg1"/>
                </a:solidFill>
                <a:cs typeface="B Yagut" panose="00000400000000000000" pitchFamily="2" charset="-78"/>
              </a:rPr>
              <a:t>مطالعات انجام شده در سال ۲۰۱۴ نشان می‌دهد افرادی که مکمل ویتامین </a:t>
            </a:r>
            <a:r>
              <a:rPr lang="en-US" sz="2400" b="0" dirty="0">
                <a:solidFill>
                  <a:schemeClr val="bg1"/>
                </a:solidFill>
                <a:cs typeface="B Yagut" panose="00000400000000000000" pitchFamily="2" charset="-78"/>
              </a:rPr>
              <a:t>D</a:t>
            </a:r>
            <a:r>
              <a:rPr lang="fa-IR" sz="2400" b="0" dirty="0">
                <a:solidFill>
                  <a:schemeClr val="bg1"/>
                </a:solidFill>
                <a:cs typeface="B Yagut" panose="00000400000000000000" pitchFamily="2" charset="-78"/>
              </a:rPr>
              <a:t> مصرف می‌کنند علائم و نشانه‌های بهبود افسردگی فصلی را در خود مشاهده خواهند کرد. با پزشک درباره آزمایش سطح ویتامین </a:t>
            </a:r>
            <a:r>
              <a:rPr lang="en-US" sz="2400" b="0" dirty="0">
                <a:solidFill>
                  <a:schemeClr val="bg1"/>
                </a:solidFill>
                <a:cs typeface="B Yagut" panose="00000400000000000000" pitchFamily="2" charset="-78"/>
              </a:rPr>
              <a:t>D</a:t>
            </a:r>
            <a:r>
              <a:rPr lang="fa-IR" sz="2400" b="0" dirty="0">
                <a:solidFill>
                  <a:schemeClr val="bg1"/>
                </a:solidFill>
                <a:cs typeface="B Yagut" panose="00000400000000000000" pitchFamily="2" charset="-78"/>
              </a:rPr>
              <a:t> بدن تان صحبت کنید و از مناسب بودن سطح این ویتامین در بدن‌تان اطمینان حاصل کنید.</a:t>
            </a:r>
            <a:br>
              <a:rPr lang="en-US" sz="2400" b="0" dirty="0">
                <a:solidFill>
                  <a:schemeClr val="bg1"/>
                </a:solidFill>
                <a:cs typeface="B Yagut" panose="00000400000000000000" pitchFamily="2" charset="-78"/>
              </a:rPr>
            </a:br>
            <a:endParaRPr lang="en-US" sz="2400" b="0" dirty="0">
              <a:solidFill>
                <a:schemeClr val="bg1"/>
              </a:solidFill>
              <a:cs typeface="B Yagut" panose="00000400000000000000" pitchFamily="2" charset="-78"/>
            </a:endParaRPr>
          </a:p>
        </p:txBody>
      </p:sp>
      <p:sp>
        <p:nvSpPr>
          <p:cNvPr id="4" name="TextBox 3"/>
          <p:cNvSpPr txBox="1"/>
          <p:nvPr/>
        </p:nvSpPr>
        <p:spPr>
          <a:xfrm>
            <a:off x="5570806" y="1218139"/>
            <a:ext cx="5303520" cy="461665"/>
          </a:xfrm>
          <a:prstGeom prst="rect">
            <a:avLst/>
          </a:prstGeom>
          <a:noFill/>
        </p:spPr>
        <p:txBody>
          <a:bodyPr wrap="square" rtlCol="0">
            <a:spAutoFit/>
          </a:bodyPr>
          <a:lstStyle/>
          <a:p>
            <a:pPr algn="r"/>
            <a:r>
              <a:rPr lang="en-US" sz="2400" dirty="0">
                <a:solidFill>
                  <a:schemeClr val="bg1"/>
                </a:solidFill>
                <a:cs typeface="B Yagut" panose="00000400000000000000" pitchFamily="2" charset="-78"/>
              </a:rPr>
              <a:t>D</a:t>
            </a:r>
            <a:r>
              <a:rPr lang="fa-IR" sz="2400" dirty="0">
                <a:solidFill>
                  <a:schemeClr val="bg1"/>
                </a:solidFill>
                <a:cs typeface="B Yagut" panose="00000400000000000000" pitchFamily="2" charset="-78"/>
              </a:rPr>
              <a:t>مصرف ویتامین </a:t>
            </a:r>
            <a:endParaRPr lang="en-US" sz="2400" dirty="0">
              <a:solidFill>
                <a:schemeClr val="bg1"/>
              </a:solidFill>
              <a:cs typeface="B Yagut" panose="00000400000000000000" pitchFamily="2" charset="-78"/>
            </a:endParaRPr>
          </a:p>
        </p:txBody>
      </p:sp>
    </p:spTree>
    <p:extLst>
      <p:ext uri="{BB962C8B-B14F-4D97-AF65-F5344CB8AC3E}">
        <p14:creationId xmlns:p14="http://schemas.microsoft.com/office/powerpoint/2010/main" val="544063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23</a:t>
            </a:fld>
            <a:endParaRPr lang="en-US" noProof="0" dirty="0"/>
          </a:p>
        </p:txBody>
      </p:sp>
      <p:pic>
        <p:nvPicPr>
          <p:cNvPr id="3" name="Picture 8" descr="اهمیت مصرف ویتامین دی برای سالمندان | پرستار بیمار | نگهدار سالمند | مراقب  سالمند و همراه بیمار در بیمارستان | خدمات پرستاری ناج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61"/>
            <a:ext cx="12192000" cy="686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26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24</a:t>
            </a:fld>
            <a:endParaRPr lang="en-US" noProof="0" dirty="0"/>
          </a:p>
        </p:txBody>
      </p:sp>
      <p:sp>
        <p:nvSpPr>
          <p:cNvPr id="3" name="TextBox 2"/>
          <p:cNvSpPr txBox="1"/>
          <p:nvPr/>
        </p:nvSpPr>
        <p:spPr>
          <a:xfrm>
            <a:off x="1547446" y="3094892"/>
            <a:ext cx="9200271" cy="830997"/>
          </a:xfrm>
          <a:prstGeom prst="rect">
            <a:avLst/>
          </a:prstGeom>
          <a:noFill/>
        </p:spPr>
        <p:txBody>
          <a:bodyPr wrap="square" rtlCol="0">
            <a:spAutoFit/>
          </a:bodyPr>
          <a:lstStyle/>
          <a:p>
            <a:pPr algn="ctr"/>
            <a:r>
              <a:rPr lang="fa-IR" sz="4800" b="1" dirty="0">
                <a:solidFill>
                  <a:schemeClr val="accent1">
                    <a:lumMod val="60000"/>
                    <a:lumOff val="40000"/>
                  </a:schemeClr>
                </a:solidFill>
                <a:cs typeface="B Yekan" panose="00000400000000000000" pitchFamily="2" charset="-78"/>
              </a:rPr>
              <a:t>با تشکر از توجه شما</a:t>
            </a:r>
            <a:endParaRPr lang="en-US" sz="4800" b="1" dirty="0">
              <a:solidFill>
                <a:schemeClr val="accent1">
                  <a:lumMod val="60000"/>
                  <a:lumOff val="40000"/>
                </a:schemeClr>
              </a:solidFill>
              <a:cs typeface="B Yekan" panose="00000400000000000000" pitchFamily="2" charset="-78"/>
            </a:endParaRPr>
          </a:p>
        </p:txBody>
      </p:sp>
    </p:spTree>
    <p:extLst>
      <p:ext uri="{BB962C8B-B14F-4D97-AF65-F5344CB8AC3E}">
        <p14:creationId xmlns:p14="http://schemas.microsoft.com/office/powerpoint/2010/main" val="505334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95F4DE-39B7-4CE2-BC1E-8B8AE662A895}"/>
              </a:ext>
            </a:extLst>
          </p:cNvPr>
          <p:cNvSpPr>
            <a:spLocks noGrp="1"/>
          </p:cNvSpPr>
          <p:nvPr>
            <p:ph type="body" idx="1"/>
          </p:nvPr>
        </p:nvSpPr>
        <p:spPr>
          <a:xfrm>
            <a:off x="1282424" y="1571074"/>
            <a:ext cx="9822898" cy="5109126"/>
          </a:xfrm>
        </p:spPr>
        <p:txBody>
          <a:bodyPr>
            <a:normAutofit/>
          </a:bodyPr>
          <a:lstStyle/>
          <a:p>
            <a:pPr algn="just" rtl="1">
              <a:lnSpc>
                <a:spcPct val="150000"/>
              </a:lnSpc>
            </a:pPr>
            <a:r>
              <a:rPr lang="fa-IR" sz="2400" dirty="0">
                <a:solidFill>
                  <a:schemeClr val="bg1"/>
                </a:solidFill>
                <a:cs typeface="B Yagut" panose="00000400000000000000" pitchFamily="2" charset="-78"/>
              </a:rPr>
              <a:t>ممکن است در برخی ماه های سال احساس خوبی نداشته باشید و دلایل آن نیز برایتان نامعلوم باشد. افسردگی فصلی که به عنوان اختلال زمستانی یا تابستانی نیز شناخته می‌شود، نوعی از اختلال است که در آن فرد دردیگر زمان‌های سال دارای شرایطی نرمال است ولی در فصل‌های زمستان و یا تابستان دچار افسردگی می‌شود.</a:t>
            </a:r>
            <a:endParaRPr lang="en-US" sz="2400" dirty="0">
              <a:solidFill>
                <a:schemeClr val="bg1"/>
              </a:solidFill>
              <a:cs typeface="B Yagut" panose="00000400000000000000" pitchFamily="2" charset="-78"/>
            </a:endParaRPr>
          </a:p>
          <a:p>
            <a:pPr algn="just" rtl="1">
              <a:lnSpc>
                <a:spcPct val="150000"/>
              </a:lnSpc>
            </a:pPr>
            <a:endParaRPr lang="en-US" sz="2400" dirty="0">
              <a:solidFill>
                <a:schemeClr val="bg1"/>
              </a:solidFill>
              <a:cs typeface="B Yagut" panose="00000400000000000000" pitchFamily="2" charset="-78"/>
            </a:endParaRP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3</a:t>
            </a:fld>
            <a:endParaRPr lang="en-US" dirty="0"/>
          </a:p>
        </p:txBody>
      </p:sp>
      <p:sp>
        <p:nvSpPr>
          <p:cNvPr id="3" name="Title 2"/>
          <p:cNvSpPr>
            <a:spLocks noGrp="1"/>
          </p:cNvSpPr>
          <p:nvPr>
            <p:ph type="title"/>
          </p:nvPr>
        </p:nvSpPr>
        <p:spPr>
          <a:xfrm>
            <a:off x="3323778" y="122583"/>
            <a:ext cx="7781544" cy="859055"/>
          </a:xfrm>
        </p:spPr>
        <p:txBody>
          <a:bodyPr>
            <a:normAutofit/>
          </a:bodyPr>
          <a:lstStyle/>
          <a:p>
            <a:pPr algn="r"/>
            <a:r>
              <a:rPr lang="fa-IR" sz="4800" b="0" dirty="0">
                <a:solidFill>
                  <a:schemeClr val="accent5">
                    <a:lumMod val="40000"/>
                    <a:lumOff val="60000"/>
                  </a:schemeClr>
                </a:solidFill>
                <a:cs typeface="B Yekan" panose="00000400000000000000" pitchFamily="2" charset="-78"/>
              </a:rPr>
              <a:t>افسردگی فصلی چیست؟</a:t>
            </a:r>
            <a:endParaRPr lang="en-US" sz="4800" b="0" dirty="0">
              <a:solidFill>
                <a:schemeClr val="accent5">
                  <a:lumMod val="40000"/>
                  <a:lumOff val="60000"/>
                </a:schemeClr>
              </a:solidFill>
              <a:cs typeface="B Yekan" panose="00000400000000000000" pitchFamily="2" charset="-78"/>
            </a:endParaRPr>
          </a:p>
        </p:txBody>
      </p:sp>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79B88-D43C-4A31-9A52-3498E9430782}"/>
              </a:ext>
            </a:extLst>
          </p:cNvPr>
          <p:cNvSpPr>
            <a:spLocks noGrp="1"/>
          </p:cNvSpPr>
          <p:nvPr>
            <p:ph type="title"/>
          </p:nvPr>
        </p:nvSpPr>
        <p:spPr>
          <a:xfrm>
            <a:off x="3744214" y="135835"/>
            <a:ext cx="7781544" cy="859055"/>
          </a:xfrm>
        </p:spPr>
        <p:txBody>
          <a:bodyPr>
            <a:normAutofit/>
          </a:bodyPr>
          <a:lstStyle/>
          <a:p>
            <a:pPr algn="r"/>
            <a:r>
              <a:rPr lang="fa-IR" sz="4800" b="0" dirty="0">
                <a:solidFill>
                  <a:schemeClr val="accent5">
                    <a:lumMod val="40000"/>
                    <a:lumOff val="60000"/>
                  </a:schemeClr>
                </a:solidFill>
                <a:cs typeface="B Yekan" panose="00000400000000000000" pitchFamily="2" charset="-78"/>
              </a:rPr>
              <a:t>دلایل افسردگی چیست؟</a:t>
            </a:r>
            <a:endParaRPr lang="en-US" sz="4800" b="0" dirty="0">
              <a:solidFill>
                <a:schemeClr val="accent5">
                  <a:lumMod val="40000"/>
                  <a:lumOff val="60000"/>
                </a:schemeClr>
              </a:solidFill>
              <a:cs typeface="B Yekan" panose="00000400000000000000" pitchFamily="2" charset="-78"/>
            </a:endParaRPr>
          </a:p>
        </p:txBody>
      </p:sp>
      <p:sp>
        <p:nvSpPr>
          <p:cNvPr id="5" name="Text Placeholder 4">
            <a:extLst>
              <a:ext uri="{FF2B5EF4-FFF2-40B4-BE49-F238E27FC236}">
                <a16:creationId xmlns:a16="http://schemas.microsoft.com/office/drawing/2014/main" id="{DCDDBE65-9AB1-4989-AF86-726591A6A128}"/>
              </a:ext>
            </a:extLst>
          </p:cNvPr>
          <p:cNvSpPr>
            <a:spLocks noGrp="1"/>
          </p:cNvSpPr>
          <p:nvPr>
            <p:ph type="body" idx="1"/>
          </p:nvPr>
        </p:nvSpPr>
        <p:spPr>
          <a:xfrm>
            <a:off x="831850" y="1460707"/>
            <a:ext cx="10693908" cy="5036930"/>
          </a:xfrm>
        </p:spPr>
        <p:txBody>
          <a:bodyPr>
            <a:normAutofit/>
          </a:bodyPr>
          <a:lstStyle/>
          <a:p>
            <a:pPr algn="just" rtl="1">
              <a:lnSpc>
                <a:spcPct val="150000"/>
              </a:lnSpc>
            </a:pPr>
            <a:r>
              <a:rPr lang="fa-IR" sz="2400" dirty="0">
                <a:solidFill>
                  <a:schemeClr val="bg1"/>
                </a:solidFill>
                <a:cs typeface="B Yagut" panose="00000400000000000000" pitchFamily="2" charset="-78"/>
              </a:rPr>
              <a:t>علت دقیق اختلال عاطفی فصلی یا اختلال افسردگی ماژور با الگوی فصلی هنوز ناشناخته مانده و عوامل موثر در افراد مختلف، متفاوت است . با این حال افراد ساکن در مناطقی با شب‌های طولانی در زمستان (به دلیل عرض جغرافیایی بالاتر) و نور خورشید کم در طول روز، بیشتر به این اختلال دچار می‌شوند. به عنوان مثال اختلال عاطفی فصلی، در کانادا و آلاسکا بیشتر از فلوریدای آفتابی است</a:t>
            </a:r>
            <a:r>
              <a:rPr lang="en-US" sz="2400" dirty="0">
                <a:solidFill>
                  <a:schemeClr val="bg1"/>
                </a:solidFill>
                <a:cs typeface="B Yagut" panose="00000400000000000000" pitchFamily="2" charset="-78"/>
              </a:rPr>
              <a:t>.</a:t>
            </a:r>
          </a:p>
          <a:p>
            <a:pPr algn="just" rtl="1">
              <a:lnSpc>
                <a:spcPct val="150000"/>
              </a:lnSpc>
            </a:pPr>
            <a:endParaRPr lang="en-US" sz="2400" dirty="0">
              <a:solidFill>
                <a:schemeClr val="bg1"/>
              </a:solidFill>
              <a:cs typeface="B Yagut" panose="00000400000000000000" pitchFamily="2" charset="-78"/>
            </a:endParaRPr>
          </a:p>
        </p:txBody>
      </p:sp>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a:lstStyle/>
          <a:p>
            <a:fld id="{C263D6C4-4840-40CC-AC84-17E24B3B7BDE}" type="slidenum">
              <a:rPr lang="en-US" smtClean="0"/>
              <a:pPr/>
              <a:t>4</a:t>
            </a:fld>
            <a:endParaRPr lang="en-US" dirty="0"/>
          </a:p>
        </p:txBody>
      </p:sp>
    </p:spTree>
    <p:extLst>
      <p:ext uri="{BB962C8B-B14F-4D97-AF65-F5344CB8AC3E}">
        <p14:creationId xmlns:p14="http://schemas.microsoft.com/office/powerpoint/2010/main" val="70982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5C19A-1AAE-476A-A316-A2CF92D763D3}"/>
              </a:ext>
            </a:extLst>
          </p:cNvPr>
          <p:cNvSpPr>
            <a:spLocks noGrp="1"/>
          </p:cNvSpPr>
          <p:nvPr>
            <p:ph type="title"/>
          </p:nvPr>
        </p:nvSpPr>
        <p:spPr>
          <a:xfrm>
            <a:off x="616778" y="1311552"/>
            <a:ext cx="11214100" cy="3194188"/>
          </a:xfrm>
        </p:spPr>
        <p:txBody>
          <a:bodyPr/>
          <a:lstStyle/>
          <a:p>
            <a:pPr algn="just" rtl="1">
              <a:lnSpc>
                <a:spcPct val="150000"/>
              </a:lnSpc>
            </a:pPr>
            <a:r>
              <a:rPr lang="fa-IR" sz="2400" b="0" dirty="0">
                <a:cs typeface="B Yagut" panose="00000400000000000000" pitchFamily="2" charset="-78"/>
              </a:rPr>
              <a:t>بر اساس یکی از نظریه‌ها در این رابطه، کاهش تابش نور خورشید، ساعت بیولوژیکی بدن، که تنظیم کننده ترشح هورمون‌ها، خلق و خو و خواب است را تحت تاثیر قرار می‌دهد. طبق نظریه دیگر، مواد شیمیایی موجود در مغز که ترشح آن‌ها وابسته به نور است در افراد مبتلا به اختلال عاطفی فصلی بیشتر تحت تاثیر قرار گرفته و ترشح آن‌ها با اختلال مواجه می شود.</a:t>
            </a:r>
            <a:endParaRPr lang="en-US" sz="2400" b="0" dirty="0">
              <a:cs typeface="B Yagut" panose="00000400000000000000" pitchFamily="2" charset="-78"/>
            </a:endParaRP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5</a:t>
            </a:fld>
            <a:endParaRPr lang="en-US" dirty="0"/>
          </a:p>
        </p:txBody>
      </p:sp>
    </p:spTree>
    <p:extLst>
      <p:ext uri="{BB962C8B-B14F-4D97-AF65-F5344CB8AC3E}">
        <p14:creationId xmlns:p14="http://schemas.microsoft.com/office/powerpoint/2010/main" val="373348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E3981-F0D7-482C-A8E0-6A57700BECA7}"/>
              </a:ext>
            </a:extLst>
          </p:cNvPr>
          <p:cNvSpPr>
            <a:spLocks noGrp="1"/>
          </p:cNvSpPr>
          <p:nvPr>
            <p:ph type="title"/>
          </p:nvPr>
        </p:nvSpPr>
        <p:spPr>
          <a:xfrm>
            <a:off x="3333474" y="1431235"/>
            <a:ext cx="7467048" cy="2240485"/>
          </a:xfrm>
        </p:spPr>
        <p:txBody>
          <a:bodyPr/>
          <a:lstStyle/>
          <a:p>
            <a:pPr algn="just" rtl="1">
              <a:lnSpc>
                <a:spcPct val="150000"/>
              </a:lnSpc>
            </a:pPr>
            <a:r>
              <a:rPr lang="fa-IR" sz="2400" b="0" dirty="0">
                <a:cs typeface="B Yagut" panose="00000400000000000000" pitchFamily="2" charset="-78"/>
              </a:rPr>
              <a:t>گمان می‌رود که نور، بر اختلال عاطفی فصلی تاثیر گذار باشد</a:t>
            </a:r>
            <a:r>
              <a:rPr lang="en-US" sz="2400" b="0" dirty="0">
                <a:cs typeface="B Yagut" panose="00000400000000000000" pitchFamily="2" charset="-78"/>
              </a:rPr>
              <a:t>.</a:t>
            </a:r>
            <a:br>
              <a:rPr lang="en-US" sz="2400" b="0" dirty="0">
                <a:cs typeface="B Yagut" panose="00000400000000000000" pitchFamily="2" charset="-78"/>
              </a:rPr>
            </a:br>
            <a:r>
              <a:rPr lang="fa-IR" sz="2400" b="0" dirty="0">
                <a:cs typeface="B Yagut" panose="00000400000000000000" pitchFamily="2" charset="-78"/>
              </a:rPr>
              <a:t>علاوه بر این افرادی که زمینه‌ی ارثی در رابطه با اختلالات روانی دارند معمولا بیشتر در معرض خطر ابتلا به این بیماری هستند.</a:t>
            </a:r>
            <a:br>
              <a:rPr lang="en-US" sz="2400" b="0" dirty="0">
                <a:cs typeface="B Yagut" panose="00000400000000000000" pitchFamily="2" charset="-78"/>
              </a:rPr>
            </a:br>
            <a:endParaRPr lang="en-US" sz="2400" b="0" dirty="0">
              <a:cs typeface="B Yagut" panose="00000400000000000000" pitchFamily="2" charset="-78"/>
            </a:endParaRPr>
          </a:p>
        </p:txBody>
      </p:sp>
      <p:sp>
        <p:nvSpPr>
          <p:cNvPr id="2" name="Slide Number Placeholder 1">
            <a:extLst>
              <a:ext uri="{FF2B5EF4-FFF2-40B4-BE49-F238E27FC236}">
                <a16:creationId xmlns:a16="http://schemas.microsoft.com/office/drawing/2014/main" id="{520FC4EE-F318-4344-9E3C-B950ADB63865}"/>
              </a:ext>
            </a:extLst>
          </p:cNvPr>
          <p:cNvSpPr>
            <a:spLocks noGrp="1"/>
          </p:cNvSpPr>
          <p:nvPr>
            <p:ph type="sldNum" sz="quarter" idx="12"/>
          </p:nvPr>
        </p:nvSpPr>
        <p:spPr/>
        <p:txBody>
          <a:bodyPr/>
          <a:lstStyle/>
          <a:p>
            <a:fld id="{C263D6C4-4840-40CC-AC84-17E24B3B7BDE}" type="slidenum">
              <a:rPr lang="en-US" smtClean="0"/>
              <a:pPr/>
              <a:t>6</a:t>
            </a:fld>
            <a:endParaRPr lang="en-US" dirty="0"/>
          </a:p>
        </p:txBody>
      </p:sp>
    </p:spTree>
    <p:extLst>
      <p:ext uri="{BB962C8B-B14F-4D97-AF65-F5344CB8AC3E}">
        <p14:creationId xmlns:p14="http://schemas.microsoft.com/office/powerpoint/2010/main" val="36072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3D6C4-4840-40CC-AC84-17E24B3B7BDE}" type="slidenum">
              <a:rPr lang="en-US" noProof="0" smtClean="0"/>
              <a:pPr/>
              <a:t>7</a:t>
            </a:fld>
            <a:endParaRPr lang="en-US" noProof="0" dirty="0"/>
          </a:p>
        </p:txBody>
      </p:sp>
      <p:pic>
        <p:nvPicPr>
          <p:cNvPr id="6146" name="Picture 2" descr="افسردگی فصلی چیست | علل، علائم و نحوه درمان آ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712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270" y="513918"/>
            <a:ext cx="11535222" cy="1858221"/>
          </a:xfrm>
        </p:spPr>
        <p:txBody>
          <a:bodyPr/>
          <a:lstStyle/>
          <a:p>
            <a:pPr algn="r" rtl="1"/>
            <a:r>
              <a:rPr lang="fa-IR" sz="4800" b="0" dirty="0">
                <a:solidFill>
                  <a:schemeClr val="accent1">
                    <a:lumMod val="60000"/>
                    <a:lumOff val="40000"/>
                  </a:schemeClr>
                </a:solidFill>
                <a:cs typeface="B Yekan" panose="00000400000000000000" pitchFamily="2" charset="-78"/>
              </a:rPr>
              <a:t>به طور کلی دو نوع اختلال عاطفی فصلی وجود دارد:</a:t>
            </a:r>
            <a:br>
              <a:rPr lang="fa-IR" sz="4800" b="0" dirty="0">
                <a:solidFill>
                  <a:schemeClr val="accent1">
                    <a:lumMod val="60000"/>
                    <a:lumOff val="40000"/>
                  </a:schemeClr>
                </a:solidFill>
                <a:cs typeface="B Yekan" panose="00000400000000000000" pitchFamily="2" charset="-78"/>
              </a:rPr>
            </a:br>
            <a:endParaRPr lang="en-US" sz="4800" b="0" dirty="0">
              <a:solidFill>
                <a:schemeClr val="accent1">
                  <a:lumMod val="60000"/>
                  <a:lumOff val="40000"/>
                </a:schemeClr>
              </a:solidFill>
              <a:cs typeface="B Yekan" panose="00000400000000000000" pitchFamily="2" charset="-78"/>
            </a:endParaRPr>
          </a:p>
        </p:txBody>
      </p:sp>
      <p:sp>
        <p:nvSpPr>
          <p:cNvPr id="3" name="Subtitle 2"/>
          <p:cNvSpPr>
            <a:spLocks noGrp="1"/>
          </p:cNvSpPr>
          <p:nvPr>
            <p:ph type="subTitle" idx="1"/>
          </p:nvPr>
        </p:nvSpPr>
        <p:spPr>
          <a:xfrm>
            <a:off x="4431262" y="2555416"/>
            <a:ext cx="7077456" cy="1393731"/>
          </a:xfrm>
        </p:spPr>
        <p:txBody>
          <a:bodyPr>
            <a:normAutofit/>
          </a:bodyPr>
          <a:lstStyle/>
          <a:p>
            <a:pPr algn="r" rtl="1">
              <a:lnSpc>
                <a:spcPct val="150000"/>
              </a:lnSpc>
            </a:pPr>
            <a:r>
              <a:rPr lang="fa-IR" sz="2400" dirty="0">
                <a:cs typeface="B Yagut" panose="00000400000000000000" pitchFamily="2" charset="-78"/>
              </a:rPr>
              <a:t>*افسردگی فصلی در زمستان</a:t>
            </a:r>
            <a:endParaRPr lang="en-US" sz="2400" dirty="0">
              <a:cs typeface="B Yagut" panose="00000400000000000000" pitchFamily="2" charset="-78"/>
            </a:endParaRPr>
          </a:p>
          <a:p>
            <a:pPr algn="r" rtl="1">
              <a:lnSpc>
                <a:spcPct val="150000"/>
              </a:lnSpc>
            </a:pPr>
            <a:r>
              <a:rPr lang="fa-IR" sz="2400" dirty="0">
                <a:cs typeface="B Yagut" panose="00000400000000000000" pitchFamily="2" charset="-78"/>
              </a:rPr>
              <a:t>*افسردگی فصلی در تابستان</a:t>
            </a:r>
            <a:endParaRPr lang="en-US" sz="2400" dirty="0">
              <a:cs typeface="B Yagut" panose="00000400000000000000" pitchFamily="2" charset="-78"/>
            </a:endParaRPr>
          </a:p>
          <a:p>
            <a:pPr algn="r" rtl="1">
              <a:lnSpc>
                <a:spcPct val="150000"/>
              </a:lnSpc>
            </a:pPr>
            <a:endParaRPr lang="en-US" sz="2400" dirty="0">
              <a:cs typeface="B Yagut" panose="00000400000000000000" pitchFamily="2" charset="-78"/>
            </a:endParaRPr>
          </a:p>
        </p:txBody>
      </p:sp>
    </p:spTree>
    <p:extLst>
      <p:ext uri="{BB962C8B-B14F-4D97-AF65-F5344CB8AC3E}">
        <p14:creationId xmlns:p14="http://schemas.microsoft.com/office/powerpoint/2010/main" val="1851560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383" y="699450"/>
            <a:ext cx="10660578" cy="1243584"/>
          </a:xfrm>
        </p:spPr>
        <p:txBody>
          <a:bodyPr/>
          <a:lstStyle/>
          <a:p>
            <a:pPr algn="r" rtl="1"/>
            <a:r>
              <a:rPr lang="fa-IR" sz="4800" b="0" dirty="0">
                <a:solidFill>
                  <a:schemeClr val="accent1">
                    <a:lumMod val="60000"/>
                    <a:lumOff val="40000"/>
                  </a:schemeClr>
                </a:solidFill>
                <a:cs typeface="B Yekan" panose="00000400000000000000" pitchFamily="2" charset="-78"/>
              </a:rPr>
              <a:t>علائم افسردگی فصلی در زمستان:</a:t>
            </a:r>
            <a:br>
              <a:rPr lang="en-US" sz="4800" b="0" dirty="0">
                <a:solidFill>
                  <a:schemeClr val="accent1">
                    <a:lumMod val="60000"/>
                    <a:lumOff val="40000"/>
                  </a:schemeClr>
                </a:solidFill>
                <a:cs typeface="B Yekan" panose="00000400000000000000" pitchFamily="2" charset="-78"/>
              </a:rPr>
            </a:br>
            <a:endParaRPr lang="en-US" sz="4800" b="0" dirty="0">
              <a:solidFill>
                <a:schemeClr val="accent1">
                  <a:lumMod val="60000"/>
                  <a:lumOff val="40000"/>
                </a:schemeClr>
              </a:solidFill>
              <a:cs typeface="B Yekan" panose="00000400000000000000" pitchFamily="2" charset="-78"/>
            </a:endParaRPr>
          </a:p>
        </p:txBody>
      </p:sp>
      <p:sp>
        <p:nvSpPr>
          <p:cNvPr id="3" name="Subtitle 2"/>
          <p:cNvSpPr>
            <a:spLocks noGrp="1"/>
          </p:cNvSpPr>
          <p:nvPr>
            <p:ph type="subTitle" idx="1"/>
          </p:nvPr>
        </p:nvSpPr>
        <p:spPr>
          <a:xfrm>
            <a:off x="2761488" y="1722783"/>
            <a:ext cx="7077456" cy="4532243"/>
          </a:xfrm>
        </p:spPr>
        <p:txBody>
          <a:bodyPr>
            <a:normAutofit/>
          </a:bodyPr>
          <a:lstStyle/>
          <a:p>
            <a:pPr marL="285750" indent="-285750" algn="r" rtl="1">
              <a:buFontTx/>
              <a:buChar char="-"/>
            </a:pPr>
            <a:r>
              <a:rPr lang="fa-IR" sz="2400" dirty="0">
                <a:cs typeface="B Yagut" panose="00000400000000000000" pitchFamily="2" charset="-78"/>
              </a:rPr>
              <a:t>احساس خستگی مداوم در طول روز</a:t>
            </a:r>
          </a:p>
          <a:p>
            <a:pPr marL="285750" indent="-285750" algn="r" rtl="1">
              <a:buFontTx/>
              <a:buChar char="-"/>
            </a:pPr>
            <a:r>
              <a:rPr lang="fa-IR" sz="2400" dirty="0">
                <a:cs typeface="B Yagut" panose="00000400000000000000" pitchFamily="2" charset="-78"/>
              </a:rPr>
              <a:t> نداشتن تمرکز</a:t>
            </a:r>
            <a:endParaRPr lang="en-US" sz="2400" dirty="0">
              <a:cs typeface="B Yagut" panose="00000400000000000000" pitchFamily="2" charset="-78"/>
            </a:endParaRPr>
          </a:p>
          <a:p>
            <a:pPr marL="285750" indent="-285750" algn="r" rtl="1">
              <a:buFontTx/>
              <a:buChar char="-"/>
            </a:pPr>
            <a:r>
              <a:rPr lang="fa-IR" sz="2400" dirty="0">
                <a:cs typeface="B Yagut" panose="00000400000000000000" pitchFamily="2" charset="-78"/>
              </a:rPr>
              <a:t> احساس ناامیدی</a:t>
            </a:r>
            <a:endParaRPr lang="en-US" sz="2400" dirty="0">
              <a:cs typeface="B Yagut" panose="00000400000000000000" pitchFamily="2" charset="-78"/>
            </a:endParaRPr>
          </a:p>
          <a:p>
            <a:pPr marL="285750" indent="-285750" algn="r" rtl="1">
              <a:buFontTx/>
              <a:buChar char="-"/>
            </a:pPr>
            <a:r>
              <a:rPr lang="fa-IR" sz="2400" dirty="0">
                <a:cs typeface="B Yagut" panose="00000400000000000000" pitchFamily="2" charset="-78"/>
              </a:rPr>
              <a:t> بی حالی</a:t>
            </a:r>
            <a:endParaRPr lang="en-US" sz="2400" dirty="0">
              <a:cs typeface="B Yagut" panose="00000400000000000000" pitchFamily="2" charset="-78"/>
            </a:endParaRPr>
          </a:p>
          <a:p>
            <a:pPr marL="285750" indent="-285750" algn="r" rtl="1">
              <a:buFontTx/>
              <a:buChar char="-"/>
            </a:pPr>
            <a:r>
              <a:rPr lang="fa-IR" sz="2400" dirty="0">
                <a:cs typeface="B Yagut" panose="00000400000000000000" pitchFamily="2" charset="-78"/>
              </a:rPr>
              <a:t> بی علاقگی به فعالیت‌های جمعی</a:t>
            </a:r>
          </a:p>
          <a:p>
            <a:pPr marL="285750" indent="-285750" algn="r" rtl="1">
              <a:buFontTx/>
              <a:buChar char="-"/>
            </a:pPr>
            <a:r>
              <a:rPr lang="fa-IR" sz="2400" dirty="0">
                <a:cs typeface="B Yagut" panose="00000400000000000000" pitchFamily="2" charset="-78"/>
              </a:rPr>
              <a:t> کاهش میل جنسی</a:t>
            </a:r>
            <a:endParaRPr lang="en-US" sz="2400" dirty="0">
              <a:cs typeface="B Yagut" panose="00000400000000000000" pitchFamily="2" charset="-78"/>
            </a:endParaRPr>
          </a:p>
          <a:p>
            <a:pPr marL="285750" indent="-285750" algn="r" rtl="1">
              <a:buFontTx/>
              <a:buChar char="-"/>
            </a:pPr>
            <a:r>
              <a:rPr lang="fa-IR" sz="2400" dirty="0">
                <a:cs typeface="B Yagut" panose="00000400000000000000" pitchFamily="2" charset="-78"/>
              </a:rPr>
              <a:t>افزایش تحریک پذیری احساسی</a:t>
            </a:r>
            <a:endParaRPr lang="en-US" sz="2400" dirty="0">
              <a:cs typeface="B Yagut" panose="00000400000000000000" pitchFamily="2" charset="-78"/>
            </a:endParaRPr>
          </a:p>
          <a:p>
            <a:pPr marL="285750" indent="-285750" algn="r" rtl="1">
              <a:buFontTx/>
              <a:buChar char="-"/>
            </a:pPr>
            <a:r>
              <a:rPr lang="fa-IR" sz="2400" dirty="0">
                <a:cs typeface="B Yagut" panose="00000400000000000000" pitchFamily="2" charset="-78"/>
              </a:rPr>
              <a:t> افزایش وزن</a:t>
            </a:r>
            <a:endParaRPr lang="en-US" sz="2400" dirty="0">
              <a:cs typeface="B Yagut" panose="00000400000000000000" pitchFamily="2" charset="-78"/>
            </a:endParaRPr>
          </a:p>
          <a:p>
            <a:pPr marL="285750" indent="-285750" algn="r" rtl="1">
              <a:buFontTx/>
              <a:buChar char="-"/>
            </a:pPr>
            <a:r>
              <a:rPr lang="fa-IR" sz="2400" dirty="0">
                <a:cs typeface="B Yagut" panose="00000400000000000000" pitchFamily="2" charset="-78"/>
              </a:rPr>
              <a:t> ناراحتی</a:t>
            </a:r>
            <a:endParaRPr lang="en-US" sz="2400" dirty="0">
              <a:cs typeface="B Yagut" panose="00000400000000000000" pitchFamily="2" charset="-78"/>
            </a:endParaRPr>
          </a:p>
          <a:p>
            <a:pPr marL="285750" indent="-285750" algn="r" rtl="1">
              <a:buFontTx/>
              <a:buChar char="-"/>
            </a:pPr>
            <a:endParaRPr lang="en-US" sz="2400" dirty="0">
              <a:cs typeface="B Yagut" panose="00000400000000000000" pitchFamily="2" charset="-78"/>
            </a:endParaRPr>
          </a:p>
          <a:p>
            <a:pPr marL="285750" indent="-285750" algn="r" rtl="1">
              <a:buFontTx/>
              <a:buChar char="-"/>
            </a:pPr>
            <a:endParaRPr lang="en-US" sz="2400" dirty="0">
              <a:cs typeface="B Yagut" panose="00000400000000000000" pitchFamily="2" charset="-78"/>
            </a:endParaRPr>
          </a:p>
        </p:txBody>
      </p:sp>
    </p:spTree>
    <p:extLst>
      <p:ext uri="{BB962C8B-B14F-4D97-AF65-F5344CB8AC3E}">
        <p14:creationId xmlns:p14="http://schemas.microsoft.com/office/powerpoint/2010/main" val="4271119682"/>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2.xml><?xml version="1.0" encoding="utf-8"?>
<ds:datastoreItem xmlns:ds="http://schemas.openxmlformats.org/officeDocument/2006/customXml" ds:itemID="{F5757914-1161-4661-9696-421FD6935CDD}">
  <ds:schemaRefs>
    <ds:schemaRef ds:uri="http://schemas.microsoft.com/office/2006/metadata/properties"/>
    <ds:schemaRef ds:uri="http://www.w3.org/XML/1998/namespace"/>
    <ds:schemaRef ds:uri="16c05727-aa75-4e4a-9b5f-8a80a1165891"/>
    <ds:schemaRef ds:uri="http://purl.org/dc/terms/"/>
    <ds:schemaRef ds:uri="71af3243-3dd4-4a8d-8c0d-dd76da1f02a5"/>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0</TotalTime>
  <Words>744</Words>
  <Application>Microsoft Office PowerPoint</Application>
  <PresentationFormat>Widescreen</PresentationFormat>
  <Paragraphs>57</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Trade Gothic LT Pro</vt:lpstr>
      <vt:lpstr>Trebuchet MS</vt:lpstr>
      <vt:lpstr>Office Theme</vt:lpstr>
      <vt:lpstr>افسردگی فصلی</vt:lpstr>
      <vt:lpstr>PowerPoint Presentation</vt:lpstr>
      <vt:lpstr>افسردگی فصلی چیست؟</vt:lpstr>
      <vt:lpstr>دلایل افسردگی چیست؟</vt:lpstr>
      <vt:lpstr>بر اساس یکی از نظریه‌ها در این رابطه، کاهش تابش نور خورشید، ساعت بیولوژیکی بدن، که تنظیم کننده ترشح هورمون‌ها، خلق و خو و خواب است را تحت تاثیر قرار می‌دهد. طبق نظریه دیگر، مواد شیمیایی موجود در مغز که ترشح آن‌ها وابسته به نور است در افراد مبتلا به اختلال عاطفی فصلی بیشتر تحت تاثیر قرار گرفته و ترشح آن‌ها با اختلال مواجه می شود.</vt:lpstr>
      <vt:lpstr>گمان می‌رود که نور، بر اختلال عاطفی فصلی تاثیر گذار باشد. علاوه بر این افرادی که زمینه‌ی ارثی در رابطه با اختلالات روانی دارند معمولا بیشتر در معرض خطر ابتلا به این بیماری هستند. </vt:lpstr>
      <vt:lpstr>PowerPoint Presentation</vt:lpstr>
      <vt:lpstr>به طور کلی دو نوع اختلال عاطفی فصلی وجود دارد: </vt:lpstr>
      <vt:lpstr>علائم افسردگی فصلی در زمستان: </vt:lpstr>
      <vt:lpstr>علائم افسردگی فصلی در تابستان:  </vt:lpstr>
      <vt:lpstr>PowerPoint Presentation</vt:lpstr>
      <vt:lpstr>PowerPoint Presentation</vt:lpstr>
      <vt:lpstr>PowerPoint Presentation</vt:lpstr>
      <vt:lpstr>PowerPoint Presentation</vt:lpstr>
      <vt:lpstr>درمان: </vt:lpstr>
      <vt:lpstr>PowerPoint Presentation</vt:lpstr>
      <vt:lpstr>افراد مبتلا به اختلال عاطفی فصلی می‌توانند در روز حدود ۳۰ دقیقه در مقابل آن بنشینند، تا ریتم طبیعی (شبانه روزی) بدن شان برقرار شده و ملاتونین، به موقع و به اندازه ترشح شود. این ترشح ریتم طبیعی بدن را کنترل می کند.  </vt:lpstr>
      <vt:lpstr> این شبیه ساز می‌تواند به برخی از افراد دچار اختلال عاطفی فصلی کمک کند. این ابزار مانند یک ساعت زنگ‌دار، هنگام صبح شما را از خواب بیدار می‌کنند. البته به جای صدا در آن ها از نور استفاده شده تا شدت نور را مانند خورشید رفته رفته زیاد ‌کنند. بهترین نوع آن‌ها از تمام طیف‌های نوری استفاده می‌کند تا نوری مانند نور خورشید ایجاد کند. محققان روسی دریافته‌اند این شبیه ساز به اندازه جعبه نور به افراد مبتلا به اختلالات فصل عاطفی کمک می‌کند. </vt:lpstr>
      <vt:lpstr>PowerPoint Presentation</vt:lpstr>
      <vt:lpstr>آروماتراپی (رایحه درمانی): آروماتراپی نیز ممکن است به افرادی که دچار اختلال عاطفی فصلی هستند کمک کند. اسانس ها می‌توانند بر نقطه ای از مغز که کنترل کننده خلق و خو و ساعت بدن است و بر خواب و اشتها تاثیرگذار است، اثر بگذارند در حمام شبانه چند قطره از اسانس را استفاده کنید. طبق مقاله ای که در سال ۲۰۱۵ در مجله داروهای طبیعی منتشر شد، اسانس درخت صنوبر به اختلالات افسردگی کمک می‌کند. </vt:lpstr>
      <vt:lpstr>PowerPoint Presentation</vt:lpstr>
      <vt:lpstr>کاهش سطح ویتامین D بدن، ارتباط مستقیمی با افسردگی فصلی دارد. مطالعات انجام شده در سال ۲۰۱۴ نشان می‌دهد افرادی که مکمل ویتامین D مصرف می‌کنند علائم و نشانه‌های بهبود افسردگی فصلی را در خود مشاهده خواهند کرد. با پزشک درباره آزمایش سطح ویتامین D بدن تان صحبت کنید و از مناسب بودن سطح این ویتامین در بدن‌تان اطمینان حاصل کنید.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2022-02-10T07:36:12Z</dcterms:created>
  <dcterms:modified xsi:type="dcterms:W3CDTF">2022-03-11T08:51:19Z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